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5" r:id="rId3"/>
    <p:sldId id="257" r:id="rId4"/>
    <p:sldId id="277" r:id="rId5"/>
    <p:sldId id="259" r:id="rId6"/>
    <p:sldId id="283" r:id="rId7"/>
    <p:sldId id="287" r:id="rId8"/>
    <p:sldId id="258" r:id="rId9"/>
    <p:sldId id="260" r:id="rId10"/>
    <p:sldId id="261" r:id="rId11"/>
    <p:sldId id="282" r:id="rId12"/>
    <p:sldId id="262" r:id="rId13"/>
    <p:sldId id="288" r:id="rId14"/>
    <p:sldId id="263" r:id="rId15"/>
    <p:sldId id="264" r:id="rId16"/>
    <p:sldId id="281" r:id="rId17"/>
    <p:sldId id="286" r:id="rId18"/>
    <p:sldId id="265" r:id="rId19"/>
    <p:sldId id="276" r:id="rId20"/>
    <p:sldId id="266" r:id="rId21"/>
    <p:sldId id="290" r:id="rId22"/>
    <p:sldId id="289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84" r:id="rId32"/>
    <p:sldId id="279" r:id="rId33"/>
    <p:sldId id="280" r:id="rId34"/>
    <p:sldId id="278" r:id="rId35"/>
    <p:sldId id="285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A6096-CDF3-4A83-8535-8828B1784732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C6AC8-3C74-4968-839A-4FF6FA7E44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86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8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45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3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25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25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02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66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4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0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00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F8698-BFA9-48A1-B66A-4B3AB50F31C3}" type="datetimeFigureOut">
              <a:rPr lang="ru-RU" smtClean="0"/>
              <a:t>03.09.2018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EDC6-555B-4C56-9270-5BBD178B0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05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2060848"/>
            <a:ext cx="6400800" cy="1752600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Хаза</a:t>
            </a:r>
            <a:r>
              <a:rPr lang="el-GR" dirty="0">
                <a:solidFill>
                  <a:schemeClr val="tx1"/>
                </a:solidFill>
              </a:rPr>
              <a:t>́</a:t>
            </a:r>
            <a:r>
              <a:rPr lang="ru-RU" dirty="0" err="1" smtClean="0">
                <a:solidFill>
                  <a:schemeClr val="tx1"/>
                </a:solidFill>
              </a:rPr>
              <a:t>нский</a:t>
            </a:r>
            <a:r>
              <a:rPr lang="ru-RU" dirty="0" smtClean="0">
                <a:solidFill>
                  <a:schemeClr val="tx1"/>
                </a:solidFill>
              </a:rPr>
              <a:t> Роман </a:t>
            </a:r>
            <a:r>
              <a:rPr lang="ru-RU" dirty="0" err="1" smtClean="0">
                <a:solidFill>
                  <a:schemeClr val="tx1"/>
                </a:solidFill>
              </a:rPr>
              <a:t>Роле́нович</a:t>
            </a:r>
            <a:endParaRPr lang="ru-RU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amomum@yandex.ru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Что вы (теоретически) должны уже знать и уметь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2448272"/>
          </a:xfrm>
        </p:spPr>
        <p:txBody>
          <a:bodyPr>
            <a:normAutofit lnSpcReduction="10000"/>
          </a:bodyPr>
          <a:lstStyle/>
          <a:p>
            <a:r>
              <a:rPr lang="ru-RU" sz="2800" dirty="0" smtClean="0"/>
              <a:t>Уметь программировать на С/С</a:t>
            </a:r>
            <a:r>
              <a:rPr lang="ru-RU" sz="2800" dirty="0" smtClean="0"/>
              <a:t>++</a:t>
            </a:r>
            <a:endParaRPr lang="ru-RU" sz="2800" dirty="0" smtClean="0"/>
          </a:p>
          <a:p>
            <a:endParaRPr lang="ru-RU" sz="2800" dirty="0" smtClean="0"/>
          </a:p>
          <a:p>
            <a:r>
              <a:rPr lang="ru-RU" sz="2800" dirty="0" smtClean="0"/>
              <a:t>Читать на техническом английском</a:t>
            </a:r>
          </a:p>
          <a:p>
            <a:endParaRPr lang="ru-RU" sz="2800" dirty="0" smtClean="0"/>
          </a:p>
          <a:p>
            <a:r>
              <a:rPr lang="ru-RU" sz="2800" dirty="0" smtClean="0"/>
              <a:t>Пользоваться </a:t>
            </a:r>
            <a:r>
              <a:rPr lang="ru-RU" sz="2800" dirty="0" err="1" smtClean="0"/>
              <a:t>гуглом</a:t>
            </a:r>
            <a:endParaRPr lang="ru-RU" sz="2800" dirty="0" smtClean="0"/>
          </a:p>
          <a:p>
            <a:endParaRPr lang="ru-RU" sz="2800" dirty="0" smtClean="0"/>
          </a:p>
          <a:p>
            <a:endParaRPr lang="ru-RU" sz="28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70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Чем язык С отличается от С++?</a:t>
            </a:r>
            <a:endParaRPr lang="en-US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Что такое: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foo( char t );</a:t>
            </a:r>
            <a:r>
              <a:rPr lang="en-US" sz="2400" dirty="0" smtClean="0"/>
              <a:t> ?</a:t>
            </a:r>
          </a:p>
          <a:p>
            <a:endParaRPr lang="en-US" sz="2400" dirty="0"/>
          </a:p>
          <a:p>
            <a:r>
              <a:rPr lang="ru-RU" sz="2400" dirty="0" smtClean="0"/>
              <a:t>Что особенного в функции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sz="2400" dirty="0" smtClean="0"/>
              <a:t> ?</a:t>
            </a:r>
          </a:p>
          <a:p>
            <a:endParaRPr lang="ru-RU" sz="2400" dirty="0" smtClean="0"/>
          </a:p>
          <a:p>
            <a:r>
              <a:rPr lang="ru-RU" sz="2400" dirty="0" smtClean="0"/>
              <a:t>В чем разница между </a:t>
            </a:r>
            <a:r>
              <a:rPr lang="ru-R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ru-RU" sz="2400" dirty="0" smtClean="0"/>
              <a:t> и </a:t>
            </a:r>
            <a:r>
              <a:rPr lang="ru-RU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ru-RU" sz="2400" dirty="0" smtClean="0"/>
              <a:t> 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13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/>
          <a:lstStyle/>
          <a:p>
            <a:r>
              <a:rPr lang="ru-RU" dirty="0" smtClean="0"/>
              <a:t>Разминка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288167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Чему</a:t>
            </a:r>
            <a:r>
              <a:rPr lang="ru-RU" baseline="0" dirty="0" smtClean="0"/>
              <a:t> равно х?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1363471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Сколько элементов в массиве?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5655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 номер первого и последнего?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868718" y="205655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0 и 9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517567" y="2904373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x;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3517567" y="3543153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x1; // </a:t>
            </a:r>
            <a:r>
              <a:rPr lang="ru-RU" dirty="0" smtClean="0"/>
              <a:t>глобально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3517567" y="423624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x2; // </a:t>
            </a:r>
            <a:r>
              <a:rPr lang="ru-RU" dirty="0" smtClean="0"/>
              <a:t>локально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3517567" y="134076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buf</a:t>
            </a:r>
            <a:r>
              <a:rPr lang="en-US" dirty="0" smtClean="0"/>
              <a:t>[10];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5868718" y="288167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неизвестно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877063" y="3543153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5893653" y="423624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неизвестно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893831" y="134076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971600" y="477658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Размер переменной?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517567" y="475387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char a;</a:t>
            </a:r>
          </a:p>
          <a:p>
            <a:r>
              <a:rPr lang="en-US" dirty="0" err="1" smtClean="0"/>
              <a:t>sizeof</a:t>
            </a:r>
            <a:r>
              <a:rPr lang="en-US" dirty="0" smtClean="0"/>
              <a:t>(a);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5893831" y="475387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3519629" y="564067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b;</a:t>
            </a:r>
          </a:p>
          <a:p>
            <a:r>
              <a:rPr lang="en-US" dirty="0" err="1" smtClean="0"/>
              <a:t>sizeof</a:t>
            </a:r>
            <a:r>
              <a:rPr lang="en-US" dirty="0" smtClean="0"/>
              <a:t>(b);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5895893" y="5640677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неизвестно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78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Нужно ли рассказывать про язык С?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438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 чем мы будем работать?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Среда разработки – </a:t>
            </a:r>
            <a:r>
              <a:rPr lang="en-US" sz="2800" dirty="0" err="1" smtClean="0"/>
              <a:t>uVision</a:t>
            </a:r>
            <a:r>
              <a:rPr lang="en-US" sz="2800" dirty="0" smtClean="0"/>
              <a:t> </a:t>
            </a:r>
            <a:r>
              <a:rPr lang="en-US" sz="2800" dirty="0" err="1" smtClean="0"/>
              <a:t>Keil</a:t>
            </a:r>
            <a:r>
              <a:rPr lang="en-US" sz="2800" dirty="0" smtClean="0"/>
              <a:t> 5</a:t>
            </a:r>
            <a:endParaRPr lang="ru-RU" sz="2800" dirty="0" smtClean="0"/>
          </a:p>
          <a:p>
            <a:endParaRPr lang="en-US" sz="2800" dirty="0" smtClean="0"/>
          </a:p>
          <a:p>
            <a:r>
              <a:rPr lang="ru-RU" sz="2800" dirty="0" smtClean="0"/>
              <a:t>Платформа – </a:t>
            </a:r>
            <a:r>
              <a:rPr lang="en-US" sz="2800" dirty="0" smtClean="0"/>
              <a:t>ARM Cortex M3</a:t>
            </a:r>
            <a:endParaRPr lang="ru-RU" sz="2800" dirty="0" smtClean="0"/>
          </a:p>
          <a:p>
            <a:endParaRPr lang="en-US" sz="2800" dirty="0" smtClean="0"/>
          </a:p>
          <a:p>
            <a:r>
              <a:rPr lang="ru-RU" sz="2800" dirty="0" smtClean="0"/>
              <a:t>Микроконтроллер – </a:t>
            </a:r>
            <a:r>
              <a:rPr lang="en-US" sz="2800" dirty="0" smtClean="0"/>
              <a:t>STM32F103RB</a:t>
            </a:r>
            <a:endParaRPr lang="ru-RU" sz="2800" dirty="0" smtClean="0"/>
          </a:p>
          <a:p>
            <a:endParaRPr lang="en-US" sz="2800" dirty="0" smtClean="0"/>
          </a:p>
          <a:p>
            <a:r>
              <a:rPr lang="ru-RU" sz="2800" dirty="0" smtClean="0"/>
              <a:t>Язык – С99</a:t>
            </a:r>
            <a:r>
              <a:rPr lang="en-US" sz="2800" dirty="0" smtClean="0"/>
              <a:t> </a:t>
            </a:r>
            <a:r>
              <a:rPr lang="ru-RU" sz="2800" dirty="0" smtClean="0"/>
              <a:t>(стандарт 1999 г.)</a:t>
            </a:r>
            <a:endParaRPr lang="en-US" sz="28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4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Краткое содержание курса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ru-RU" sz="2800" dirty="0" smtClean="0"/>
              <a:t>Что такое компьютер и как он устроен?</a:t>
            </a:r>
          </a:p>
          <a:p>
            <a:endParaRPr lang="ru-RU" sz="2800" dirty="0" smtClean="0"/>
          </a:p>
          <a:p>
            <a:r>
              <a:rPr lang="ru-RU" sz="2800" dirty="0" smtClean="0"/>
              <a:t>Как устроена память?</a:t>
            </a:r>
          </a:p>
          <a:p>
            <a:endParaRPr lang="ru-RU" sz="2800" dirty="0" smtClean="0"/>
          </a:p>
          <a:p>
            <a:r>
              <a:rPr lang="ru-RU" sz="2800" dirty="0" smtClean="0"/>
              <a:t>Что такое ассемблер?</a:t>
            </a:r>
          </a:p>
          <a:p>
            <a:endParaRPr lang="ru-RU" sz="2800" dirty="0" smtClean="0"/>
          </a:p>
          <a:p>
            <a:r>
              <a:rPr lang="ru-RU" sz="2800" dirty="0" smtClean="0"/>
              <a:t>Как выполняется программа на С?</a:t>
            </a:r>
          </a:p>
          <a:p>
            <a:endParaRPr lang="ru-RU" sz="2800" dirty="0" smtClean="0"/>
          </a:p>
          <a:p>
            <a:r>
              <a:rPr lang="ru-RU" sz="2800" dirty="0" smtClean="0"/>
              <a:t>Что такое функция и как происходит ее вызов?</a:t>
            </a:r>
          </a:p>
          <a:p>
            <a:endParaRPr lang="ru-RU" sz="2800" dirty="0" smtClean="0"/>
          </a:p>
          <a:p>
            <a:r>
              <a:rPr lang="ru-RU" sz="2800" dirty="0" smtClean="0"/>
              <a:t>Что такое периферийные устройства?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05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Книги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Стефан Кочан – «Программирование на языке С»</a:t>
            </a:r>
          </a:p>
          <a:p>
            <a:endParaRPr lang="ru-RU" sz="2800" dirty="0" smtClean="0"/>
          </a:p>
          <a:p>
            <a:r>
              <a:rPr lang="ru-RU" sz="2800" dirty="0" smtClean="0"/>
              <a:t>Или любой учебник по С на ваш выбор</a:t>
            </a:r>
          </a:p>
          <a:p>
            <a:endParaRPr lang="ru-RU" sz="2800" dirty="0" smtClean="0"/>
          </a:p>
          <a:p>
            <a:r>
              <a:rPr lang="ru-RU" sz="2800" dirty="0" smtClean="0"/>
              <a:t>Джозеф Ю –</a:t>
            </a:r>
            <a:r>
              <a:rPr lang="en-US" sz="2800" dirty="0" smtClean="0"/>
              <a:t> </a:t>
            </a:r>
            <a:r>
              <a:rPr lang="ru-RU" sz="2800" dirty="0" smtClean="0"/>
              <a:t>«Ядро </a:t>
            </a:r>
            <a:r>
              <a:rPr lang="ru-RU" sz="2800" dirty="0"/>
              <a:t>Cortex-M3 компании ARM. Полное руководство</a:t>
            </a:r>
            <a:r>
              <a:rPr lang="ru-RU" sz="2800" dirty="0" smtClean="0"/>
              <a:t>»</a:t>
            </a:r>
          </a:p>
          <a:p>
            <a:endParaRPr lang="ru-RU" sz="2800" dirty="0"/>
          </a:p>
          <a:p>
            <a:r>
              <a:rPr lang="ru-RU" sz="2800" dirty="0" smtClean="0"/>
              <a:t>Официальная документация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8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что такое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Первое упоминание слова «</a:t>
            </a:r>
            <a:r>
              <a:rPr lang="en-US" sz="2000" i="1" dirty="0" smtClean="0"/>
              <a:t>computer</a:t>
            </a:r>
            <a:r>
              <a:rPr lang="ru-RU" sz="2000" dirty="0" smtClean="0"/>
              <a:t>» </a:t>
            </a:r>
            <a:r>
              <a:rPr lang="ru-RU" sz="2000" dirty="0"/>
              <a:t>–</a:t>
            </a:r>
            <a:r>
              <a:rPr lang="ru-RU" sz="2000" dirty="0" smtClean="0"/>
              <a:t> 1613 год в значении «</a:t>
            </a:r>
            <a:r>
              <a:rPr lang="ru-RU" sz="2000" i="1" dirty="0" smtClean="0"/>
              <a:t>человек</a:t>
            </a:r>
            <a:r>
              <a:rPr lang="ru-RU" sz="2000" dirty="0" smtClean="0"/>
              <a:t>, выполняющий некие расчеты».</a:t>
            </a:r>
          </a:p>
          <a:p>
            <a:pPr marL="0" indent="0">
              <a:buNone/>
            </a:pPr>
            <a:endParaRPr lang="ru-RU" sz="2000" dirty="0" smtClean="0"/>
          </a:p>
          <a:p>
            <a:r>
              <a:rPr lang="ru-RU" sz="2000" dirty="0" smtClean="0"/>
              <a:t>Это значение постепенно заменялось современным вплоть до </a:t>
            </a:r>
            <a:r>
              <a:rPr lang="ru-RU" sz="2000" i="1" dirty="0" smtClean="0"/>
              <a:t>середины 20-го века!</a:t>
            </a:r>
          </a:p>
          <a:p>
            <a:endParaRPr lang="ru-RU" sz="2000" i="1" dirty="0"/>
          </a:p>
          <a:p>
            <a:endParaRPr lang="ru-RU" sz="2000" i="1" dirty="0" smtClean="0"/>
          </a:p>
          <a:p>
            <a:endParaRPr lang="ru-RU" sz="2000" i="1" dirty="0"/>
          </a:p>
          <a:p>
            <a:endParaRPr lang="ru-RU" sz="2000" i="1" dirty="0" smtClean="0"/>
          </a:p>
          <a:p>
            <a:endParaRPr lang="ru-RU" sz="2000" i="1" dirty="0"/>
          </a:p>
          <a:p>
            <a:endParaRPr lang="ru-RU" sz="2000" i="1" dirty="0" smtClean="0"/>
          </a:p>
          <a:p>
            <a:endParaRPr lang="ru-RU" sz="2000" i="1" dirty="0"/>
          </a:p>
          <a:p>
            <a:endParaRPr lang="ru-RU" sz="20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6237312"/>
            <a:ext cx="3157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https://habr.com/post/354478/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Немножко истории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396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1837 год. Первый компьютер в современном смысле – аналитическая машина Бэббиджа (концепт).</a:t>
            </a:r>
          </a:p>
          <a:p>
            <a:pPr marL="0" indent="0">
              <a:buNone/>
            </a:pPr>
            <a:endParaRPr lang="ru-RU" sz="2800" dirty="0" smtClean="0"/>
          </a:p>
        </p:txBody>
      </p:sp>
      <p:pic>
        <p:nvPicPr>
          <p:cNvPr id="1026" name="Picture 2" descr="http://www.sciencemuseum.org.uk/images/object_images/535x535/102976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76872"/>
            <a:ext cx="4450732" cy="34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1220" y="6021288"/>
            <a:ext cx="396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Фрагмент, воссозданный по чертежам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1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155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548680"/>
            <a:ext cx="857695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0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Ради чего мы здесь?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40560"/>
          </a:xfrm>
        </p:spPr>
        <p:txBody>
          <a:bodyPr>
            <a:normAutofit fontScale="92500"/>
          </a:bodyPr>
          <a:lstStyle/>
          <a:p>
            <a:r>
              <a:rPr lang="ru-RU" sz="2800" dirty="0" smtClean="0"/>
              <a:t>Мы хотим делать роботов</a:t>
            </a:r>
          </a:p>
          <a:p>
            <a:endParaRPr lang="ru-RU" sz="2800" dirty="0" smtClean="0"/>
          </a:p>
          <a:p>
            <a:r>
              <a:rPr lang="ru-RU" sz="2800" dirty="0" smtClean="0"/>
              <a:t>Роботы управляются специальными компьютерами (встраиваемыми)</a:t>
            </a:r>
          </a:p>
          <a:p>
            <a:pPr lvl="1"/>
            <a:r>
              <a:rPr lang="ru-RU" sz="2400" dirty="0" smtClean="0"/>
              <a:t>Обычными ПК подходящего форм-фактора</a:t>
            </a:r>
            <a:endParaRPr lang="en-US" sz="2400" dirty="0" smtClean="0"/>
          </a:p>
          <a:p>
            <a:pPr lvl="1"/>
            <a:r>
              <a:rPr lang="en-US" sz="2400" dirty="0" err="1" smtClean="0"/>
              <a:t>SoC</a:t>
            </a:r>
            <a:r>
              <a:rPr lang="en-US" sz="2400" dirty="0" smtClean="0"/>
              <a:t> (</a:t>
            </a:r>
            <a:r>
              <a:rPr lang="ru-RU" sz="2400" dirty="0" smtClean="0"/>
              <a:t>системы на чипе)</a:t>
            </a:r>
          </a:p>
          <a:p>
            <a:pPr lvl="1"/>
            <a:r>
              <a:rPr lang="en-US" sz="2400" dirty="0" smtClean="0"/>
              <a:t>FPGA</a:t>
            </a:r>
          </a:p>
          <a:p>
            <a:pPr lvl="1"/>
            <a:r>
              <a:rPr lang="ru-RU" sz="2400" u="sng" dirty="0" smtClean="0"/>
              <a:t>Микроконтроллерами</a:t>
            </a:r>
          </a:p>
          <a:p>
            <a:pPr lvl="1"/>
            <a:endParaRPr lang="ru-RU" sz="2400" u="sng" dirty="0" smtClean="0"/>
          </a:p>
          <a:p>
            <a:r>
              <a:rPr lang="ru-RU" sz="2800" dirty="0" smtClean="0"/>
              <a:t>На примере микроконтроллера можно получить фундаментальные знания о цифровых компьютерах.</a:t>
            </a:r>
            <a:endParaRPr lang="en-US" sz="2800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867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его программировали?</a:t>
            </a:r>
            <a:endParaRPr lang="ru-RU" dirty="0"/>
          </a:p>
        </p:txBody>
      </p:sp>
      <p:pic>
        <p:nvPicPr>
          <p:cNvPr id="2050" name="Picture 2" descr="https://upload.wikimedia.org/wikipedia/commons/0/0d/PunchedCardsAnalyticalEng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8236"/>
            <a:ext cx="2631135" cy="455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78727" y="6021288"/>
            <a:ext cx="141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Перфокарты</a:t>
            </a:r>
            <a:endParaRPr lang="ru-RU" dirty="0"/>
          </a:p>
        </p:txBody>
      </p:sp>
      <p:pic>
        <p:nvPicPr>
          <p:cNvPr id="2052" name="Picture 4" descr="https://upload.wikimedia.org/wikipedia/commons/a/a4/Ada_Lovelace_portra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28236"/>
            <a:ext cx="3218008" cy="46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1280" y="6029703"/>
            <a:ext cx="365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Ада Лавлейс. Первый программист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3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Меня </a:t>
            </a:r>
            <a:r>
              <a:rPr lang="ru-RU" sz="2000" dirty="0"/>
              <a:t>два раза спрашивали [члены Парламента]: </a:t>
            </a: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«</a:t>
            </a:r>
            <a:r>
              <a:rPr lang="ru-RU" sz="2000" dirty="0"/>
              <a:t>Скажите на </a:t>
            </a:r>
            <a:r>
              <a:rPr lang="ru-RU" sz="2000" dirty="0" smtClean="0"/>
              <a:t>милость</a:t>
            </a:r>
            <a:r>
              <a:rPr lang="ru-RU" sz="2000" dirty="0"/>
              <a:t>, мистер Бэббидж, что случится, если вы введете в машину неверные цифры? </a:t>
            </a:r>
            <a:r>
              <a:rPr lang="ru-RU" sz="2000" dirty="0" smtClean="0"/>
              <a:t>Сможем </a:t>
            </a:r>
            <a:r>
              <a:rPr lang="ru-RU" sz="2000" dirty="0"/>
              <a:t>ли мы получить правильный ответ?» </a:t>
            </a: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smtClean="0"/>
              <a:t>Я </a:t>
            </a:r>
            <a:r>
              <a:rPr lang="ru-RU" sz="2000" dirty="0"/>
              <a:t>не могу себе даже представить какая путаница в голове может привести к подобному вопросу.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630002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http://www.junauza.com/2010/12/top-50-programming-quotes-of-all-time.html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72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7645"/>
            <a:ext cx="5076972" cy="626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9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Машина Тьюринга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1936 год – Алан Тьюринг выдвигает идею универсального </a:t>
            </a:r>
            <a:r>
              <a:rPr lang="ru-RU" dirty="0" smtClean="0"/>
              <a:t>вычислителя.*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3212976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Что такое универсальный вычислитель? 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3676382"/>
            <a:ext cx="679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Это вычислитель, способный совершить любое вычисление.</a:t>
            </a:r>
          </a:p>
          <a:p>
            <a:r>
              <a:rPr lang="ru-RU" sz="2000" dirty="0" smtClean="0"/>
              <a:t>Т.е. </a:t>
            </a:r>
            <a:r>
              <a:rPr lang="ru-RU" sz="2000" i="1" dirty="0" smtClean="0"/>
              <a:t>способный заменить компьютера-человека.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5013176"/>
            <a:ext cx="562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Как узнать, универсальный вычислитель или нет?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51991" y="5485874"/>
            <a:ext cx="7279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Попробовать имитировать на нем универсальный вычислитель! 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6381328"/>
            <a:ext cx="346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*хотя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Алонзо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ru-RU" dirty="0" err="1">
                <a:solidFill>
                  <a:schemeClr val="bg1">
                    <a:lumMod val="65000"/>
                  </a:schemeClr>
                </a:solidFill>
              </a:rPr>
              <a:t>Чёрч</a:t>
            </a: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 его </a:t>
            </a:r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опередил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Машина Тьюринга</a:t>
            </a:r>
            <a:endParaRPr lang="ru-RU" dirty="0"/>
          </a:p>
        </p:txBody>
      </p:sp>
      <p:pic>
        <p:nvPicPr>
          <p:cNvPr id="3074" name="Picture 2" descr="http://cfile6.uf.tistory.com/image/2158B35053C6360C07B2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33418"/>
            <a:ext cx="571500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9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6059016" cy="2836912"/>
          </a:xfrm>
        </p:spPr>
        <p:txBody>
          <a:bodyPr/>
          <a:lstStyle/>
          <a:p>
            <a:r>
              <a:rPr lang="ru-RU" dirty="0" smtClean="0"/>
              <a:t>Из домино</a:t>
            </a:r>
            <a:endParaRPr lang="ru-RU" dirty="0"/>
          </a:p>
        </p:txBody>
      </p:sp>
      <p:pic>
        <p:nvPicPr>
          <p:cNvPr id="4098" name="Picture 2" descr="http://habrastorage.org/getpro/habr/post_images/05d/334/e6d/05d334e6d523b8c7111c78993fb14cd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2776"/>
            <a:ext cx="30480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319499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Элемент «И»</a:t>
            </a:r>
            <a:endParaRPr lang="ru-RU" dirty="0"/>
          </a:p>
        </p:txBody>
      </p:sp>
      <p:pic>
        <p:nvPicPr>
          <p:cNvPr id="4100" name="Picture 4" descr="http://habrastorage.org/getpro/habr/post_images/4af/f40/7d7/4aff407d7c6a7e7d6171723f37e2944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76" y="3861048"/>
            <a:ext cx="30480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27984" y="609329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Элемент «исключающее ИЛИ» - </a:t>
            </a:r>
            <a:r>
              <a:rPr lang="en-US" dirty="0" smtClean="0"/>
              <a:t>XOR</a:t>
            </a:r>
            <a:endParaRPr lang="ru-RU" dirty="0"/>
          </a:p>
        </p:txBody>
      </p:sp>
      <p:pic>
        <p:nvPicPr>
          <p:cNvPr id="4105" name="Picture 9" descr="http://habrastorage.org/getpro/habr/post_images/b74/2e7/52e/b742e752e1b0d736e13e1c8cc47d1bf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4066"/>
            <a:ext cx="3716962" cy="19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0090" y="515719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Полусумматор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7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4" y="548680"/>
            <a:ext cx="844893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9512" y="6228020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https://www.youtube.com/watch?v=OpLU__bhu2w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Материнская плата вблизи</a:t>
            </a:r>
            <a:endParaRPr lang="ru-RU" dirty="0"/>
          </a:p>
        </p:txBody>
      </p:sp>
      <p:pic>
        <p:nvPicPr>
          <p:cNvPr id="6148" name="Picture 4" descr="http://www.featurepics.com/FI/Thumb300/20061010/Motherboard-Detail-1092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41868"/>
            <a:ext cx="5400600" cy="405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13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ru-RU" dirty="0" smtClean="0"/>
              <a:t>Из дерева</a:t>
            </a:r>
            <a:endParaRPr lang="ru-R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35458"/>
            <a:ext cx="3960440" cy="471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http://woodgears.ca/marbleadd/marble_ad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17440"/>
            <a:ext cx="3080084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24782" y="6114782"/>
            <a:ext cx="2952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http://woodgears.ca/marbleadd/</a:t>
            </a:r>
            <a:endParaRPr lang="ru-R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355976" y="60988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https://shop.evilmadscientist.com/productsmenu/375</a:t>
            </a:r>
            <a:endParaRPr lang="ru-RU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61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 </a:t>
            </a:r>
            <a:r>
              <a:rPr lang="ru-RU" dirty="0" err="1" smtClean="0"/>
              <a:t>редстоуна</a:t>
            </a:r>
            <a:r>
              <a:rPr lang="ru-RU" dirty="0" smtClean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(вымышленный материал в игре </a:t>
            </a:r>
            <a:r>
              <a:rPr lang="ru-RU" dirty="0" err="1" smtClean="0"/>
              <a:t>Майнкрафт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8194" name="Picture 2" descr="http://www.minecraftguides.org/wp-content/uploads/2012/06/redstone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36920"/>
            <a:ext cx="3744416" cy="174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5253144"/>
            <a:ext cx="268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Инвертор (элемент «НЕ»)</a:t>
            </a:r>
            <a:endParaRPr lang="ru-RU" dirty="0"/>
          </a:p>
        </p:txBody>
      </p:sp>
      <p:pic>
        <p:nvPicPr>
          <p:cNvPr id="8196" name="Picture 4" descr="http://www.minecraftguides.org/wp-content/uploads/2012/06/redstone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36919"/>
            <a:ext cx="3744417" cy="174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02328" y="5256623"/>
            <a:ext cx="14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Элемент «И»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70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936103"/>
          </a:xfrm>
        </p:spPr>
        <p:txBody>
          <a:bodyPr/>
          <a:lstStyle/>
          <a:p>
            <a:r>
              <a:rPr lang="ru-RU" dirty="0" smtClean="0"/>
              <a:t>Как получить зачет?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1484784"/>
            <a:ext cx="8064896" cy="4824536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Зачеты и автоматы выставляются за домашние задания.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Каждое задание оценивается в 10 баллов максимум.</a:t>
            </a:r>
          </a:p>
          <a:p>
            <a:pPr lvl="1" algn="l"/>
            <a:r>
              <a:rPr lang="ru-RU" sz="1600" dirty="0" smtClean="0">
                <a:solidFill>
                  <a:schemeClr val="tx1"/>
                </a:solidFill>
              </a:rPr>
              <a:t>Но есть доп. баллы.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На каждое задание отводится 2 недели!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За опоздание на каждую неделю – минус 2 балла.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Всего </a:t>
            </a:r>
            <a:r>
              <a:rPr lang="en-US" sz="2000" dirty="0" smtClean="0">
                <a:solidFill>
                  <a:schemeClr val="tx1"/>
                </a:solidFill>
              </a:rPr>
              <a:t>6 </a:t>
            </a:r>
            <a:r>
              <a:rPr lang="ru-RU" sz="2000" dirty="0" smtClean="0">
                <a:solidFill>
                  <a:schemeClr val="tx1"/>
                </a:solidFill>
              </a:rPr>
              <a:t>заданий.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Претенденты получают индивидуальные задания.</a:t>
            </a:r>
          </a:p>
          <a:p>
            <a:pPr algn="l"/>
            <a:endParaRPr lang="ru-RU" sz="2000" dirty="0" smtClean="0">
              <a:solidFill>
                <a:schemeClr val="tx1"/>
              </a:solidFill>
            </a:endParaRPr>
          </a:p>
          <a:p>
            <a:pPr algn="l"/>
            <a:r>
              <a:rPr lang="ru-RU" sz="2000" dirty="0" smtClean="0">
                <a:solidFill>
                  <a:schemeClr val="tx1"/>
                </a:solidFill>
              </a:rPr>
              <a:t>Вывод: тянуть до конца семестра – плохая идея.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9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.imgur.com/8fEV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1" y="188640"/>
            <a:ext cx="8150431" cy="52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8611" y="5589240"/>
            <a:ext cx="606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32 байта оперативной памяти, 256 байт постоянной памяти</a:t>
            </a:r>
          </a:p>
          <a:p>
            <a:r>
              <a:rPr lang="ru-RU" dirty="0" smtClean="0"/>
              <a:t>Частота 250 миллигерц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6309320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https://www.minecraftforum.net/forums/minecraft-java-edition/redstone-discussion-and/340404-my-alu-cpu-computer-progress-thread-video-and</a:t>
            </a:r>
            <a:endParaRPr lang="ru-RU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86331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7362" y="6300028"/>
            <a:ext cx="891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https://www.youtube.com/watch?v=OxETgym2RHI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1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Minecraft in </a:t>
            </a:r>
            <a:r>
              <a:rPr lang="en-US" dirty="0" err="1" smtClean="0"/>
              <a:t>minecraft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733256"/>
            <a:ext cx="8229600" cy="392907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https://www.youtube.com/watch?v=GwHBaSySHmo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6682309" cy="375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4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Minecraft in </a:t>
            </a:r>
            <a:r>
              <a:rPr lang="en-US" dirty="0" err="1" smtClean="0"/>
              <a:t>minecraft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733256"/>
            <a:ext cx="8229600" cy="392907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https://www.youtube.com/watch?v=GwHBaSySHmo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7560840" cy="425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2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6867" y="1268760"/>
            <a:ext cx="8229600" cy="4525963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Из гномов</a:t>
            </a:r>
            <a:r>
              <a:rPr lang="en-US" sz="2800" dirty="0" smtClean="0"/>
              <a:t> </a:t>
            </a:r>
            <a:r>
              <a:rPr lang="ru-RU" sz="2800" dirty="0" smtClean="0"/>
              <a:t>(</a:t>
            </a:r>
            <a:r>
              <a:rPr lang="en-US" sz="2800" dirty="0" smtClean="0"/>
              <a:t>Dwarf </a:t>
            </a:r>
            <a:r>
              <a:rPr lang="en-US" sz="2800" dirty="0" smtClean="0"/>
              <a:t>Fortress</a:t>
            </a:r>
            <a:r>
              <a:rPr lang="ru-RU" sz="2800" dirty="0" smtClean="0"/>
              <a:t>)</a:t>
            </a:r>
            <a:endParaRPr lang="en-US" sz="2800" dirty="0" smtClean="0"/>
          </a:p>
          <a:p>
            <a:pPr marL="0" indent="0">
              <a:buNone/>
            </a:pPr>
            <a:endParaRPr lang="ru-RU" sz="2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410" y="1844824"/>
            <a:ext cx="470784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6309320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http://mkv25.net/dfma/poi-22127-dwarvencomputer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7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Из чего можно сделать компьютер?..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21" y="2204864"/>
            <a:ext cx="27336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6910" y="363540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Логический вентиль НЕ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72816"/>
            <a:ext cx="29527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231" y="4032932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Логический вентиль ИЛИ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83568" y="6021288"/>
            <a:ext cx="7777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http://www.formauri.es/personal/pgimeno/compurec/Minesweeper.php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9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936103"/>
          </a:xfrm>
        </p:spPr>
        <p:txBody>
          <a:bodyPr/>
          <a:lstStyle/>
          <a:p>
            <a:r>
              <a:rPr lang="ru-RU" dirty="0" smtClean="0"/>
              <a:t>Как получить зачет?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1484784"/>
            <a:ext cx="8064896" cy="4608512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Задания № 2, 3 и 4 нужно защищать на практических занятиях.</a:t>
            </a:r>
          </a:p>
          <a:p>
            <a:pPr algn="l"/>
            <a:endParaRPr lang="ru-RU" sz="20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Полностью проваленная защита — индивидуальное задание.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</a:rPr>
              <a:t>На каждое задание дается 10 попыток для исправления в течении 6 недель после публикации задания.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</a:endParaRPr>
          </a:p>
          <a:p>
            <a:pPr algn="l"/>
            <a:endParaRPr lang="ru-RU" sz="2000" dirty="0" smtClean="0">
              <a:solidFill>
                <a:schemeClr val="tx1"/>
              </a:solidFill>
            </a:endParaRPr>
          </a:p>
          <a:p>
            <a:pPr algn="l"/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5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ru-RU" dirty="0" smtClean="0"/>
              <a:t>Так как же получить зачет?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86963"/>
              </p:ext>
            </p:extLst>
          </p:nvPr>
        </p:nvGraphicFramePr>
        <p:xfrm>
          <a:off x="611560" y="1916832"/>
          <a:ext cx="7776864" cy="2592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5065"/>
                <a:gridCol w="3961799"/>
              </a:tblGrid>
              <a:tr h="513471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Средний балл за все задания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Результат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471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меньше</a:t>
                      </a:r>
                      <a:r>
                        <a:rPr lang="en-US" dirty="0" smtClean="0"/>
                        <a:t> 7,5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Претендент</a:t>
                      </a:r>
                      <a:r>
                        <a:rPr lang="ru-RU" baseline="0" dirty="0" smtClean="0"/>
                        <a:t> на зачет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471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7,5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Зачет</a:t>
                      </a:r>
                      <a:r>
                        <a:rPr lang="ru-RU" dirty="0" smtClean="0"/>
                        <a:t>,  претендент на 4 автоматом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471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8,5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ru-RU" baseline="0" dirty="0" smtClean="0">
                          <a:solidFill>
                            <a:srgbClr val="FF0000"/>
                          </a:solidFill>
                        </a:rPr>
                        <a:t> автоматом</a:t>
                      </a:r>
                      <a:r>
                        <a:rPr lang="ru-RU" baseline="0" dirty="0" smtClean="0"/>
                        <a:t>, претендент на 5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40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9,5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solidFill>
                            <a:srgbClr val="FF0000"/>
                          </a:solidFill>
                        </a:rPr>
                        <a:t>5 автоматом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3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ru-RU" dirty="0" smtClean="0"/>
              <a:t>Еще о курсе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84576"/>
          </a:xfrm>
        </p:spPr>
        <p:txBody>
          <a:bodyPr>
            <a:noAutofit/>
          </a:bodyPr>
          <a:lstStyle/>
          <a:p>
            <a:r>
              <a:rPr lang="ru-RU" sz="2300" dirty="0" smtClean="0"/>
              <a:t>Лекции и практики по расписанию – только в расписании.</a:t>
            </a:r>
            <a:endParaRPr lang="en-US" sz="2300" dirty="0" smtClean="0"/>
          </a:p>
          <a:p>
            <a:endParaRPr lang="en-US" sz="2300" dirty="0"/>
          </a:p>
          <a:p>
            <a:r>
              <a:rPr lang="ru-RU" sz="2300" dirty="0" smtClean="0"/>
              <a:t>Все </a:t>
            </a:r>
            <a:r>
              <a:rPr lang="ru-RU" sz="2300" dirty="0" smtClean="0"/>
              <a:t>домашние задания вы будете сдавать через </a:t>
            </a:r>
            <a:r>
              <a:rPr lang="en-US" sz="2300" dirty="0" smtClean="0"/>
              <a:t>github.com</a:t>
            </a:r>
            <a:r>
              <a:rPr lang="ru-RU" sz="2300" dirty="0" smtClean="0"/>
              <a:t>.</a:t>
            </a:r>
          </a:p>
          <a:p>
            <a:pPr marL="0" indent="0">
              <a:buNone/>
            </a:pPr>
            <a:endParaRPr lang="en-US" sz="2300" dirty="0" smtClean="0"/>
          </a:p>
          <a:p>
            <a:r>
              <a:rPr lang="ru-RU" sz="2300" dirty="0" smtClean="0"/>
              <a:t>Презентации, примеры и т.п. тоже будут выкладываться на </a:t>
            </a:r>
            <a:r>
              <a:rPr lang="en-US" sz="2300" dirty="0" err="1" smtClean="0"/>
              <a:t>github</a:t>
            </a:r>
            <a:r>
              <a:rPr lang="ru-RU" sz="2300" dirty="0" smtClean="0"/>
              <a:t>. </a:t>
            </a:r>
          </a:p>
          <a:p>
            <a:pPr marL="0" indent="0">
              <a:buNone/>
            </a:pPr>
            <a:r>
              <a:rPr lang="ru-RU" sz="2300" dirty="0"/>
              <a:t> </a:t>
            </a:r>
            <a:r>
              <a:rPr lang="ru-RU" sz="2300" dirty="0" smtClean="0"/>
              <a:t>    Но не полный текст лекций!</a:t>
            </a:r>
          </a:p>
          <a:p>
            <a:endParaRPr lang="ru-RU" sz="2300" dirty="0"/>
          </a:p>
          <a:p>
            <a:r>
              <a:rPr lang="ru-RU" sz="2300" dirty="0" smtClean="0"/>
              <a:t>Презентации содержат только самое важное; </a:t>
            </a:r>
          </a:p>
          <a:p>
            <a:pPr marL="0" indent="0">
              <a:buNone/>
            </a:pPr>
            <a:r>
              <a:rPr lang="ru-RU" sz="2300" dirty="0"/>
              <a:t> </a:t>
            </a:r>
            <a:r>
              <a:rPr lang="ru-RU" sz="2300" dirty="0" smtClean="0"/>
              <a:t>    не стесняйтесь вести конспект.</a:t>
            </a:r>
          </a:p>
          <a:p>
            <a:endParaRPr lang="ru-RU" sz="2300" dirty="0"/>
          </a:p>
          <a:p>
            <a:r>
              <a:rPr lang="ru-RU" sz="2300" dirty="0" smtClean="0"/>
              <a:t>Около 25% экзаменационных вопросов остается для самостоятельного изучения.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32243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4968552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Всем регистрироваться</a:t>
            </a:r>
            <a:br>
              <a:rPr lang="ru-RU" sz="3600" dirty="0" smtClean="0"/>
            </a:br>
            <a:r>
              <a:rPr lang="ru-RU" sz="3600" dirty="0" smtClean="0"/>
              <a:t>на </a:t>
            </a:r>
            <a:r>
              <a:rPr lang="en-US" sz="3600" dirty="0" smtClean="0"/>
              <a:t>github.com</a:t>
            </a:r>
            <a:r>
              <a:rPr lang="ru-RU" sz="3600" dirty="0" smtClean="0"/>
              <a:t>!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-RU" sz="3200" dirty="0" smtClean="0"/>
              <a:t>используйте активную почту, на нее будут приходить оповещения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0721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404665"/>
            <a:ext cx="7772400" cy="1008112"/>
          </a:xfrm>
        </p:spPr>
        <p:txBody>
          <a:bodyPr/>
          <a:lstStyle/>
          <a:p>
            <a:r>
              <a:rPr lang="ru-RU" dirty="0" smtClean="0"/>
              <a:t>Популярные ошибки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1628800"/>
            <a:ext cx="7992888" cy="468052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tx1"/>
                </a:solidFill>
              </a:rPr>
              <a:t>Копипаста</a:t>
            </a:r>
            <a:r>
              <a:rPr lang="ru-RU" sz="2400" dirty="0" smtClean="0">
                <a:solidFill>
                  <a:schemeClr val="tx1"/>
                </a:solidFill>
              </a:rPr>
              <a:t>. 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l"/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     </a:t>
            </a:r>
            <a:r>
              <a:rPr lang="ru-RU" sz="2400" dirty="0" smtClean="0">
                <a:solidFill>
                  <a:schemeClr val="tx1"/>
                </a:solidFill>
              </a:rPr>
              <a:t> (</a:t>
            </a:r>
            <a:r>
              <a:rPr lang="ru-RU" sz="2400" dirty="0" smtClean="0">
                <a:solidFill>
                  <a:schemeClr val="tx1"/>
                </a:solidFill>
              </a:rPr>
              <a:t>карается индивидуальным заданием)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</a:rPr>
              <a:t>Бессмысленное посещение </a:t>
            </a:r>
            <a:r>
              <a:rPr lang="ru-RU" sz="2400" dirty="0" smtClean="0">
                <a:solidFill>
                  <a:schemeClr val="tx1"/>
                </a:solidFill>
              </a:rPr>
              <a:t>пар.</a:t>
            </a:r>
            <a:endParaRPr lang="ru-RU" sz="24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</a:rPr>
              <a:t>«Ничего не понятно, но вопросов задавать не буду»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</a:rPr>
              <a:t>Ложь.</a:t>
            </a:r>
            <a:endParaRPr lang="ru-RU" sz="24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</a:rPr>
              <a:t>«Снежный ком долгов»</a:t>
            </a:r>
          </a:p>
          <a:p>
            <a:pPr lvl="1" algn="l"/>
            <a:r>
              <a:rPr lang="ru-RU" sz="2000" dirty="0" smtClean="0">
                <a:solidFill>
                  <a:schemeClr val="tx1"/>
                </a:solidFill>
              </a:rPr>
              <a:t>Чем дольше ничего не делаешь, тем больше нужно сделать и тем страшнее начинать.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6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83768" y="764704"/>
            <a:ext cx="4572000" cy="83099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ru-RU" sz="2400" dirty="0"/>
              <a:t>Ваш учитель не тот, кто вас учит, </a:t>
            </a:r>
            <a:br>
              <a:rPr lang="ru-RU" sz="2400" dirty="0"/>
            </a:br>
            <a:r>
              <a:rPr lang="ru-RU" sz="2400" dirty="0"/>
              <a:t>а тот, у кого вы учитесь.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483768" y="1956450"/>
            <a:ext cx="4572000" cy="83099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ru-RU" sz="2400" dirty="0"/>
              <a:t>Лучше дважды спросить,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/>
              <a:t>чем один раз напутать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83768" y="3148196"/>
            <a:ext cx="4572000" cy="83099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ru-RU" sz="2400" dirty="0"/>
              <a:t>Спросить – стыд минуты. </a:t>
            </a:r>
            <a:br>
              <a:rPr lang="ru-RU" sz="2400" dirty="0"/>
            </a:br>
            <a:r>
              <a:rPr lang="ru-RU" sz="2400" dirty="0"/>
              <a:t>Не знать – стыд жизни.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483768" y="4339941"/>
            <a:ext cx="4572000" cy="83099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ru-RU" sz="2400" dirty="0"/>
              <a:t>Не ошибается только тот, </a:t>
            </a:r>
            <a:br>
              <a:rPr lang="ru-RU" sz="2400" dirty="0"/>
            </a:br>
            <a:r>
              <a:rPr lang="ru-RU" sz="2400" dirty="0"/>
              <a:t>кто ничего не делает.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316416" y="5877272"/>
            <a:ext cx="567761" cy="576064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03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835</Words>
  <Application>Microsoft Office PowerPoint</Application>
  <PresentationFormat>Экран (4:3)</PresentationFormat>
  <Paragraphs>202</Paragraphs>
  <Slides>35</Slides>
  <Notes>0</Notes>
  <HiddenSlides>1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Тема Office</vt:lpstr>
      <vt:lpstr>Презентация PowerPoint</vt:lpstr>
      <vt:lpstr>Ради чего мы здесь?</vt:lpstr>
      <vt:lpstr>Как получить зачет?</vt:lpstr>
      <vt:lpstr>Как получить зачет?</vt:lpstr>
      <vt:lpstr>Так как же получить зачет?</vt:lpstr>
      <vt:lpstr>Еще о курсе</vt:lpstr>
      <vt:lpstr>Всем регистрироваться на github.com!  используйте активную почту, на нее будут приходить оповещения</vt:lpstr>
      <vt:lpstr>Популярные ошибки</vt:lpstr>
      <vt:lpstr>Презентация PowerPoint</vt:lpstr>
      <vt:lpstr>Что вы (теоретически) должны уже знать и уметь</vt:lpstr>
      <vt:lpstr>Проверка</vt:lpstr>
      <vt:lpstr>Разминка</vt:lpstr>
      <vt:lpstr>Вопрос</vt:lpstr>
      <vt:lpstr>С чем мы будем работать?</vt:lpstr>
      <vt:lpstr>Краткое содержание курса</vt:lpstr>
      <vt:lpstr>Книги</vt:lpstr>
      <vt:lpstr>А что такое компьютер?</vt:lpstr>
      <vt:lpstr>Немножко истории</vt:lpstr>
      <vt:lpstr>Презентация PowerPoint</vt:lpstr>
      <vt:lpstr>Как его программировали?</vt:lpstr>
      <vt:lpstr>Презентация PowerPoint</vt:lpstr>
      <vt:lpstr>Презентация PowerPoint</vt:lpstr>
      <vt:lpstr>Машина Тьюринга</vt:lpstr>
      <vt:lpstr>Машина Тьюринга</vt:lpstr>
      <vt:lpstr>Из чего можно сделать компьютер?</vt:lpstr>
      <vt:lpstr>Презентация PowerPoint</vt:lpstr>
      <vt:lpstr>Материнская плата вблизи</vt:lpstr>
      <vt:lpstr>Из чего можно сделать компьютер?</vt:lpstr>
      <vt:lpstr>Из чего можно сделать компьютер?</vt:lpstr>
      <vt:lpstr>Презентация PowerPoint</vt:lpstr>
      <vt:lpstr>Презентация PowerPoint</vt:lpstr>
      <vt:lpstr>Minecraft in minecraft</vt:lpstr>
      <vt:lpstr>Minecraft in minecraft</vt:lpstr>
      <vt:lpstr>Из чего можно сделать компьютер?</vt:lpstr>
      <vt:lpstr>Из чего можно сделать компьютер?..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Mbzyab</dc:creator>
  <cp:lastModifiedBy>Mbzyab</cp:lastModifiedBy>
  <cp:revision>140</cp:revision>
  <dcterms:created xsi:type="dcterms:W3CDTF">2014-09-07T23:02:32Z</dcterms:created>
  <dcterms:modified xsi:type="dcterms:W3CDTF">2018-09-03T23:59:21Z</dcterms:modified>
</cp:coreProperties>
</file>